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9" r:id="rId1"/>
  </p:sldMasterIdLst>
  <p:notesMasterIdLst>
    <p:notesMasterId r:id="rId8"/>
  </p:notesMasterIdLst>
  <p:handoutMasterIdLst>
    <p:handoutMasterId r:id="rId9"/>
  </p:handoutMasterIdLst>
  <p:sldIdLst>
    <p:sldId id="256" r:id="rId2"/>
    <p:sldId id="262" r:id="rId3"/>
    <p:sldId id="264" r:id="rId4"/>
    <p:sldId id="265" r:id="rId5"/>
    <p:sldId id="263" r:id="rId6"/>
    <p:sldId id="258" r:id="rId7"/>
  </p:sldIdLst>
  <p:sldSz cx="9144000" cy="6858000" type="screen4x3"/>
  <p:notesSz cx="6858000" cy="9144000"/>
  <p:embeddedFontLst>
    <p:embeddedFont>
      <p:font typeface="Tahoma" pitchFamily="34" charset="0"/>
      <p:regular r:id="rId10"/>
      <p:bold r:id="rId11"/>
    </p:embeddedFont>
    <p:embeddedFont>
      <p:font typeface="CMR10" pitchFamily="34" charset="0"/>
      <p:regular r:id="rId12"/>
    </p:embeddedFont>
    <p:embeddedFont>
      <p:font typeface="CMMI7" pitchFamily="34" charset="0"/>
      <p:regular r:id="rId13"/>
    </p:embeddedFont>
    <p:embeddedFont>
      <p:font typeface="CMMI5" pitchFamily="34" charset="0"/>
      <p:regular r:id="rId14"/>
    </p:embeddedFont>
    <p:embeddedFont>
      <p:font typeface="CMSY7" pitchFamily="34" charset="0"/>
      <p:regular r:id="rId15"/>
    </p:embeddedFont>
    <p:embeddedFont>
      <p:font typeface="CMR7" pitchFamily="34" charset="0"/>
      <p:regular r:id="rId16"/>
    </p:embeddedFont>
    <p:embeddedFont>
      <p:font typeface="CMMI10" pitchFamily="34" charset="0"/>
      <p:regular r:id="rId17"/>
    </p:embeddedFont>
    <p:embeddedFont>
      <p:font typeface="CMSY10" pitchFamily="34" charset="0"/>
      <p:regular r:id="rId18"/>
    </p:embeddedFont>
    <p:embeddedFont>
      <p:font typeface="CMEX10" pitchFamily="34" charset="0"/>
      <p:regular r:id="rId19"/>
    </p:embeddedFont>
    <p:embeddedFont>
      <p:font typeface="CMBX7" pitchFamily="34" charset="0"/>
      <p:regular r:id="rId20"/>
    </p:embeddedFont>
    <p:embeddedFont>
      <p:font typeface="Calibri" pitchFamily="34" charset="0"/>
      <p:regular r:id="rId21"/>
      <p:bold r:id="rId22"/>
      <p:italic r:id="rId23"/>
      <p:boldItalic r:id="rId24"/>
    </p:embeddedFont>
  </p:embeddedFontLst>
  <p:custDataLst>
    <p:tags r:id="rId2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2"/>
  <p:clrMru>
    <a:srgbClr val="FF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35" autoAdjust="0"/>
    <p:restoredTop sz="86333" autoAdjust="0"/>
  </p:normalViewPr>
  <p:slideViewPr>
    <p:cSldViewPr>
      <p:cViewPr>
        <p:scale>
          <a:sx n="70" d="100"/>
          <a:sy n="70" d="100"/>
        </p:scale>
        <p:origin x="-882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33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4.fntdata"/><Relationship Id="rId18" Type="http://schemas.openxmlformats.org/officeDocument/2006/relationships/font" Target="fonts/font9.fntdata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font" Target="fonts/font12.fntdata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font" Target="fonts/font8.fntdata"/><Relationship Id="rId25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font" Target="fonts/font7.fntdata"/><Relationship Id="rId20" Type="http://schemas.openxmlformats.org/officeDocument/2006/relationships/font" Target="fonts/font11.fntdata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24" Type="http://schemas.openxmlformats.org/officeDocument/2006/relationships/font" Target="fonts/font15.fntdata"/><Relationship Id="rId5" Type="http://schemas.openxmlformats.org/officeDocument/2006/relationships/slide" Target="slides/slide4.xml"/><Relationship Id="rId15" Type="http://schemas.openxmlformats.org/officeDocument/2006/relationships/font" Target="fonts/font6.fntdata"/><Relationship Id="rId23" Type="http://schemas.openxmlformats.org/officeDocument/2006/relationships/font" Target="fonts/font14.fntdata"/><Relationship Id="rId28" Type="http://schemas.openxmlformats.org/officeDocument/2006/relationships/theme" Target="theme/theme1.xml"/><Relationship Id="rId10" Type="http://schemas.openxmlformats.org/officeDocument/2006/relationships/font" Target="fonts/font1.fntdata"/><Relationship Id="rId19" Type="http://schemas.openxmlformats.org/officeDocument/2006/relationships/font" Target="fonts/font10.fntdata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font" Target="fonts/font5.fntdata"/><Relationship Id="rId22" Type="http://schemas.openxmlformats.org/officeDocument/2006/relationships/font" Target="fonts/font13.fntdata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EB6747FD-E6CE-48C9-B5AC-172DECA14D36}" type="datetimeFigureOut">
              <a:rPr lang="en-US"/>
              <a:pPr>
                <a:defRPr/>
              </a:pPr>
              <a:t>29-May-08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96AB5E46-58BA-46A7-B00A-39EA65135E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FEA24A2E-1CCD-45C7-8B12-A26FA38C52F4}" type="datetimeFigureOut">
              <a:rPr lang="en-US"/>
              <a:pPr>
                <a:defRPr/>
              </a:pPr>
              <a:t>29-May-08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IN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IN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A5D8A042-A9D5-4F1F-A5E6-409D00D4AB1F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IN" dirty="0" smtClean="0"/>
          </a:p>
          <a:p>
            <a:pPr eaLnBrk="1" hangingPunct="1">
              <a:spcBef>
                <a:spcPct val="0"/>
              </a:spcBef>
            </a:pPr>
            <a:endParaRPr lang="en-IN" dirty="0" smtClean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844951-7E82-458C-A8F3-AC109A8B3075}" type="slidenum">
              <a:rPr lang="en-IN" smtClean="0"/>
              <a:pPr/>
              <a:t>1</a:t>
            </a:fld>
            <a:endParaRPr lang="en-IN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D8A042-A9D5-4F1F-A5E6-409D00D4AB1F}" type="slidenum">
              <a:rPr lang="en-IN" smtClean="0"/>
              <a:pPr>
                <a:defRPr/>
              </a:pPr>
              <a:t>2</a:t>
            </a:fld>
            <a:endParaRPr lang="en-I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D8A042-A9D5-4F1F-A5E6-409D00D4AB1F}" type="slidenum">
              <a:rPr lang="en-IN" smtClean="0"/>
              <a:pPr>
                <a:defRPr/>
              </a:pPr>
              <a:t>3</a:t>
            </a:fld>
            <a:endParaRPr lang="en-IN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D8A042-A9D5-4F1F-A5E6-409D00D4AB1F}" type="slidenum">
              <a:rPr lang="en-IN" smtClean="0"/>
              <a:pPr>
                <a:defRPr/>
              </a:pPr>
              <a:t>4</a:t>
            </a:fld>
            <a:endParaRPr lang="en-IN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D8A042-A9D5-4F1F-A5E6-409D00D4AB1F}" type="slidenum">
              <a:rPr lang="en-IN" smtClean="0"/>
              <a:pPr>
                <a:defRPr/>
              </a:pPr>
              <a:t>5</a:t>
            </a:fld>
            <a:endParaRPr lang="en-IN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D8A042-A9D5-4F1F-A5E6-409D00D4AB1F}" type="slidenum">
              <a:rPr lang="en-IN" smtClean="0"/>
              <a:pPr>
                <a:defRPr/>
              </a:pPr>
              <a:t>6</a:t>
            </a:fld>
            <a:endParaRPr lang="en-I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5285BD-5B57-402B-A843-B44D2E842297}" type="datetimeFigureOut">
              <a:rPr lang="en-US"/>
              <a:pPr>
                <a:defRPr/>
              </a:pPr>
              <a:t>29-May-08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F60DEB-A909-4A54-A3B7-AB3C4E8157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69113" y="304800"/>
            <a:ext cx="2085975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6107113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81C55A-A209-4F29-82BF-4A7B50A91734}" type="datetimeFigureOut">
              <a:rPr lang="en-US"/>
              <a:pPr>
                <a:defRPr/>
              </a:pPr>
              <a:t>29-May-08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FFC99F-BD08-4653-80BA-E3BC914D09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174038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066800"/>
            <a:ext cx="8269288" cy="2400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19500"/>
            <a:ext cx="8269288" cy="2400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3E55AC-4321-4F9E-ADF0-8F8D4CB464D8}" type="datetimeFigureOut">
              <a:rPr lang="en-US"/>
              <a:pPr>
                <a:defRPr/>
              </a:pPr>
              <a:t>29-May-08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21C739-3941-4169-9F2F-211682B324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CF4F0D-44E2-4C4F-9EA9-C1F1C29F9228}" type="datetimeFigureOut">
              <a:rPr lang="en-US"/>
              <a:pPr>
                <a:defRPr/>
              </a:pPr>
              <a:t>29-May-08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F042CE-0CB8-4701-9F24-B19EE69FC7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066800"/>
            <a:ext cx="405765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5850" y="1066800"/>
            <a:ext cx="4059238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2E0F8F-0B20-485E-8123-64F95AB09107}" type="datetimeFigureOut">
              <a:rPr lang="en-US"/>
              <a:pPr>
                <a:defRPr/>
              </a:pPr>
              <a:t>29-May-08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865318-1DDC-45ED-AE48-CB60F58E0F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40774B-7E1B-4853-825D-FDE2940B0851}" type="datetimeFigureOut">
              <a:rPr lang="en-US"/>
              <a:pPr>
                <a:defRPr/>
              </a:pPr>
              <a:t>29-May-08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1E3316-C393-44FF-81EB-D5E2C4375E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90EE49-B047-47FC-B563-F08C9B6B3FEC}" type="datetimeFigureOut">
              <a:rPr lang="en-US"/>
              <a:pPr>
                <a:defRPr/>
              </a:pPr>
              <a:t>29-May-08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72612C-D416-4E99-A39F-0A5E816FE2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F7AFCF-DA3A-411C-82B6-5C2B6B9138A8}" type="datetimeFigureOut">
              <a:rPr lang="en-US"/>
              <a:pPr>
                <a:defRPr/>
              </a:pPr>
              <a:t>29-May-08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6DB0ED-AD9C-440D-B759-88AB80B6A6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4C5EA3-A669-4D36-A2BD-FC8EA04D7EED}" type="datetimeFigureOut">
              <a:rPr lang="en-US"/>
              <a:pPr>
                <a:defRPr/>
              </a:pPr>
              <a:t>29-May-08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FDF5FB-C6DF-4EC7-8476-34FE95118A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IN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9CE129-E5EB-45A6-AC5C-7790C98E508A}" type="datetimeFigureOut">
              <a:rPr lang="en-US"/>
              <a:pPr>
                <a:defRPr/>
              </a:pPr>
              <a:t>29-May-08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344466-6544-43E9-97EC-9B1BDBA102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460B31-D1C5-43F5-A5D0-5C06055E3B62}" type="datetimeFigureOut">
              <a:rPr lang="en-US"/>
              <a:pPr>
                <a:defRPr/>
              </a:pPr>
              <a:t>29-May-08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2789E9-BE8D-49BE-84F1-3F4EE752CB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8174038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066800"/>
            <a:ext cx="8269288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cs typeface="Arial" charset="0"/>
              </a:defRPr>
            </a:lvl1pPr>
          </a:lstStyle>
          <a:p>
            <a:pPr>
              <a:defRPr/>
            </a:pPr>
            <a:fld id="{925F7D6E-5E74-4D6E-9127-5F4F1DA72BF3}" type="datetimeFigureOut">
              <a:rPr lang="en-US"/>
              <a:pPr>
                <a:defRPr/>
              </a:pPr>
              <a:t>29-May-08</a:t>
            </a:fld>
            <a:endParaRPr lang="en-US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cs typeface="Arial" charset="0"/>
              </a:defRPr>
            </a:lvl1pPr>
          </a:lstStyle>
          <a:p>
            <a:pPr>
              <a:defRPr/>
            </a:pPr>
            <a:fld id="{702E597F-2926-4FD1-A7FE-A823913EF7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CC330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CC3300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CC3300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CC3300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CC330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CC330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CC330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CC330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CC3300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Relationship Id="rId4" Type="http://schemas.openxmlformats.org/officeDocument/2006/relationships/hyperlink" Target="http://www.cse.iitb.ac.in/~sunita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 idx="4294967295"/>
          </p:nvPr>
        </p:nvSpPr>
        <p:spPr>
          <a:xfrm>
            <a:off x="428625" y="1643063"/>
            <a:ext cx="8572500" cy="1957387"/>
          </a:xfrm>
        </p:spPr>
        <p:txBody>
          <a:bodyPr anchor="ctr"/>
          <a:lstStyle/>
          <a:p>
            <a:pPr eaLnBrk="1" hangingPunct="1"/>
            <a:r>
              <a:rPr lang="en-IN" sz="3600" dirty="0" smtClean="0"/>
              <a:t>Let us build a platform for structure extraction and matching that ....</a:t>
            </a:r>
          </a:p>
        </p:txBody>
      </p:sp>
      <p:sp>
        <p:nvSpPr>
          <p:cNvPr id="4099" name="Subtitle 2"/>
          <p:cNvSpPr>
            <a:spLocks noGrp="1"/>
          </p:cNvSpPr>
          <p:nvPr>
            <p:ph type="subTitle" idx="4294967295"/>
          </p:nvPr>
        </p:nvSpPr>
        <p:spPr>
          <a:xfrm>
            <a:off x="1371600" y="3886200"/>
            <a:ext cx="7200900" cy="2614613"/>
          </a:xfrm>
        </p:spPr>
        <p:txBody>
          <a:bodyPr/>
          <a:lstStyle/>
          <a:p>
            <a:pPr marL="0" indent="0"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err="1" smtClean="0">
                <a:solidFill>
                  <a:schemeClr val="tx2"/>
                </a:solidFill>
              </a:rPr>
              <a:t>Sunita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Sarawagi</a:t>
            </a:r>
            <a:endParaRPr lang="en-US" sz="2000" dirty="0" smtClean="0">
              <a:solidFill>
                <a:schemeClr val="tx2"/>
              </a:solidFill>
            </a:endParaRPr>
          </a:p>
          <a:p>
            <a:pPr marL="0" indent="0"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smtClean="0">
                <a:solidFill>
                  <a:schemeClr val="tx2"/>
                </a:solidFill>
              </a:rPr>
              <a:t>IIT Bombay</a:t>
            </a:r>
          </a:p>
          <a:p>
            <a:pPr marL="0" indent="0"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smtClean="0">
                <a:solidFill>
                  <a:srgbClr val="898989"/>
                </a:solidFill>
                <a:hlinkClick r:id="rId4"/>
              </a:rPr>
              <a:t>http://www.cse.iitb.ac.in/~sunita</a:t>
            </a:r>
            <a:endParaRPr lang="en-US" sz="2000" dirty="0" smtClean="0">
              <a:solidFill>
                <a:srgbClr val="898989"/>
              </a:solidFill>
            </a:endParaRPr>
          </a:p>
          <a:p>
            <a:pPr marL="0" indent="0" algn="ctr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000" dirty="0" smtClean="0">
              <a:solidFill>
                <a:srgbClr val="898989"/>
              </a:solidFill>
            </a:endParaRPr>
          </a:p>
        </p:txBody>
      </p:sp>
      <p:sp>
        <p:nvSpPr>
          <p:cNvPr id="4100" name="TextBox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0" y="7112000"/>
            <a:ext cx="9144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IN"/>
              <a:t>TexPoint fonts used in EMF. </a:t>
            </a:r>
          </a:p>
          <a:p>
            <a:r>
              <a:rPr lang="en-IN"/>
              <a:t>Read the TexPoint manual before you delete this box.: </a:t>
            </a:r>
            <a:r>
              <a:rPr lang="en-IN">
                <a:latin typeface="CMR10" pitchFamily="34" charset="0"/>
              </a:rPr>
              <a:t>A</a:t>
            </a:r>
            <a:r>
              <a:rPr lang="en-IN">
                <a:latin typeface="CMMI7" pitchFamily="34" charset="0"/>
              </a:rPr>
              <a:t>A</a:t>
            </a:r>
            <a:r>
              <a:rPr lang="en-IN">
                <a:latin typeface="CMMI5" pitchFamily="34" charset="0"/>
              </a:rPr>
              <a:t>A</a:t>
            </a:r>
            <a:r>
              <a:rPr lang="en-IN">
                <a:latin typeface="CMSY7" pitchFamily="34" charset="0"/>
              </a:rPr>
              <a:t>A</a:t>
            </a:r>
            <a:r>
              <a:rPr lang="en-IN">
                <a:latin typeface="CMR7" pitchFamily="34" charset="0"/>
              </a:rPr>
              <a:t>A</a:t>
            </a:r>
            <a:r>
              <a:rPr lang="en-IN">
                <a:latin typeface="CMMI10" pitchFamily="34" charset="0"/>
              </a:rPr>
              <a:t>A</a:t>
            </a:r>
            <a:r>
              <a:rPr lang="en-IN">
                <a:latin typeface="CMSY10" pitchFamily="34" charset="0"/>
              </a:rPr>
              <a:t>A</a:t>
            </a:r>
            <a:r>
              <a:rPr lang="en-IN">
                <a:latin typeface="CMEX10" pitchFamily="34" charset="0"/>
              </a:rPr>
              <a:t>A</a:t>
            </a:r>
            <a:r>
              <a:rPr lang="en-IN">
                <a:latin typeface="CMBX7" pitchFamily="34" charset="0"/>
              </a:rPr>
              <a:t>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Knows when it failed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Attaches </a:t>
            </a:r>
            <a:r>
              <a:rPr lang="en-US" dirty="0" smtClean="0"/>
              <a:t>every extraction module with a error detection logic</a:t>
            </a:r>
          </a:p>
          <a:p>
            <a:r>
              <a:rPr lang="en-US" dirty="0" smtClean="0"/>
              <a:t>Two types of errors</a:t>
            </a:r>
          </a:p>
          <a:p>
            <a:pPr lvl="1"/>
            <a:r>
              <a:rPr lang="en-US" dirty="0" smtClean="0"/>
              <a:t>Precision errors: easier to detect</a:t>
            </a:r>
          </a:p>
          <a:p>
            <a:pPr lvl="2"/>
            <a:r>
              <a:rPr lang="en-US" dirty="0" smtClean="0"/>
              <a:t>Reference databases</a:t>
            </a:r>
          </a:p>
          <a:p>
            <a:pPr lvl="2"/>
            <a:r>
              <a:rPr lang="en-US" dirty="0" smtClean="0"/>
              <a:t>Alternative</a:t>
            </a:r>
            <a:r>
              <a:rPr lang="en-US" dirty="0" smtClean="0"/>
              <a:t> </a:t>
            </a:r>
            <a:r>
              <a:rPr lang="en-US" dirty="0" smtClean="0"/>
              <a:t>models</a:t>
            </a:r>
          </a:p>
          <a:p>
            <a:pPr lvl="2"/>
            <a:r>
              <a:rPr lang="en-US" dirty="0" smtClean="0"/>
              <a:t>Human feedback</a:t>
            </a:r>
          </a:p>
          <a:p>
            <a:pPr lvl="1"/>
            <a:r>
              <a:rPr lang="en-US" dirty="0" smtClean="0"/>
              <a:t>Recall errors: much harder</a:t>
            </a:r>
          </a:p>
          <a:p>
            <a:pPr lvl="2"/>
            <a:r>
              <a:rPr lang="en-US" dirty="0" smtClean="0"/>
              <a:t>A research </a:t>
            </a:r>
            <a:r>
              <a:rPr lang="en-US" dirty="0" smtClean="0"/>
              <a:t>challenge</a:t>
            </a:r>
          </a:p>
          <a:p>
            <a:r>
              <a:rPr lang="en-US" dirty="0" smtClean="0"/>
              <a:t>Represents </a:t>
            </a:r>
            <a:r>
              <a:rPr lang="en-US" dirty="0" smtClean="0"/>
              <a:t>errors and exposes them to users</a:t>
            </a:r>
          </a:p>
          <a:p>
            <a:pPr lvl="1"/>
            <a:r>
              <a:rPr lang="en-US" dirty="0" smtClean="0"/>
              <a:t>Imprecise data models for results of extraction and </a:t>
            </a:r>
            <a:r>
              <a:rPr lang="en-US" dirty="0" err="1" smtClean="0"/>
              <a:t>deduplication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another research challenge</a:t>
            </a:r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174038" cy="1219200"/>
          </a:xfrm>
        </p:spPr>
        <p:txBody>
          <a:bodyPr/>
          <a:lstStyle/>
          <a:p>
            <a:r>
              <a:rPr lang="en-US" dirty="0" smtClean="0"/>
              <a:t>Seamlessly integrates rules, humans and statistics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8269288" cy="4267200"/>
          </a:xfrm>
        </p:spPr>
        <p:txBody>
          <a:bodyPr/>
          <a:lstStyle/>
          <a:p>
            <a:r>
              <a:rPr lang="en-US" dirty="0" smtClean="0"/>
              <a:t>Existing systems partitioned on</a:t>
            </a:r>
          </a:p>
          <a:p>
            <a:pPr lvl="1"/>
            <a:r>
              <a:rPr lang="en-US" dirty="0" smtClean="0"/>
              <a:t>Rule-based Vs Statistical</a:t>
            </a:r>
          </a:p>
          <a:p>
            <a:pPr lvl="1"/>
            <a:r>
              <a:rPr lang="en-US" dirty="0" smtClean="0"/>
              <a:t>Manual Vs Learning-based</a:t>
            </a:r>
          </a:p>
          <a:p>
            <a:r>
              <a:rPr lang="en-US" dirty="0" smtClean="0"/>
              <a:t>Smooth co-existence of all combinations a must given varying difficulty of tasks and sophistication of users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Treats models as first class objects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Tens and thousands of schema elements</a:t>
            </a:r>
          </a:p>
          <a:p>
            <a:pPr lvl="1"/>
            <a:r>
              <a:rPr lang="en-US" dirty="0" smtClean="0"/>
              <a:t>Cannot afford separate extraction and matching model for each</a:t>
            </a:r>
          </a:p>
          <a:p>
            <a:r>
              <a:rPr lang="en-US" dirty="0" smtClean="0"/>
              <a:t>How to share models across </a:t>
            </a:r>
            <a:r>
              <a:rPr lang="en-US" dirty="0" smtClean="0"/>
              <a:t>different </a:t>
            </a:r>
          </a:p>
          <a:p>
            <a:pPr lvl="1"/>
            <a:r>
              <a:rPr lang="en-US" dirty="0" smtClean="0"/>
              <a:t>levels of hierarchies</a:t>
            </a:r>
            <a:r>
              <a:rPr lang="en-US" dirty="0" smtClean="0"/>
              <a:t>, </a:t>
            </a:r>
          </a:p>
          <a:p>
            <a:pPr lvl="1"/>
            <a:r>
              <a:rPr lang="en-US" dirty="0" smtClean="0"/>
              <a:t>natural </a:t>
            </a:r>
            <a:r>
              <a:rPr lang="en-US" dirty="0" smtClean="0"/>
              <a:t>languages, </a:t>
            </a:r>
            <a:endParaRPr lang="en-US" dirty="0" smtClean="0"/>
          </a:p>
          <a:p>
            <a:pPr lvl="1"/>
            <a:r>
              <a:rPr lang="en-US" dirty="0" smtClean="0"/>
              <a:t>formatting languages,</a:t>
            </a:r>
          </a:p>
          <a:p>
            <a:pPr lvl="1"/>
            <a:r>
              <a:rPr lang="en-US" dirty="0" smtClean="0"/>
              <a:t>versions along time.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How quickly can we interactively adapt to new domains starting from existing libraries of models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selectively lazy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Clr>
                <a:schemeClr val="folHlink"/>
              </a:buClr>
              <a:buSzPct val="60000"/>
            </a:pPr>
            <a:r>
              <a:rPr lang="en-US" sz="2800" dirty="0" smtClean="0"/>
              <a:t>Cannot run away from the hard tasks</a:t>
            </a:r>
          </a:p>
          <a:p>
            <a:r>
              <a:rPr lang="en-US" dirty="0" smtClean="0"/>
              <a:t>Only way to attack the long tail of missed extractions is via expensive resources</a:t>
            </a:r>
          </a:p>
          <a:p>
            <a:r>
              <a:rPr lang="en-US" dirty="0" smtClean="0"/>
              <a:t>Explicitly represent increasing levels of cost and payoffs and do cost-sensitive processing</a:t>
            </a:r>
          </a:p>
          <a:p>
            <a:pPr lvl="1"/>
            <a:r>
              <a:rPr lang="en-US" dirty="0" smtClean="0"/>
              <a:t>Selective linguistic processing: </a:t>
            </a:r>
          </a:p>
          <a:p>
            <a:pPr lvl="2"/>
            <a:r>
              <a:rPr lang="en-US" dirty="0" err="1" smtClean="0"/>
              <a:t>POS</a:t>
            </a:r>
            <a:r>
              <a:rPr lang="en-US" dirty="0" err="1" smtClean="0">
                <a:sym typeface="Wingdings" pitchFamily="2" charset="2"/>
              </a:rPr>
              <a:t>Chunking</a:t>
            </a:r>
            <a:r>
              <a:rPr lang="en-US" dirty="0" smtClean="0">
                <a:sym typeface="Wingdings" pitchFamily="2" charset="2"/>
              </a:rPr>
              <a:t> Dependency </a:t>
            </a:r>
            <a:r>
              <a:rPr lang="en-US" dirty="0" err="1" smtClean="0">
                <a:sym typeface="Wingdings" pitchFamily="2" charset="2"/>
              </a:rPr>
              <a:t>parsingFull</a:t>
            </a:r>
            <a:r>
              <a:rPr lang="en-US" dirty="0" smtClean="0">
                <a:sym typeface="Wingdings" pitchFamily="2" charset="2"/>
              </a:rPr>
              <a:t> parsing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Database lookups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No lookups Boolean </a:t>
            </a:r>
            <a:r>
              <a:rPr lang="en-US" dirty="0" err="1" smtClean="0">
                <a:sym typeface="Wingdings" pitchFamily="2" charset="2"/>
              </a:rPr>
              <a:t>matchesTF</a:t>
            </a:r>
            <a:r>
              <a:rPr lang="en-US" dirty="0" smtClean="0">
                <a:sym typeface="Wingdings" pitchFamily="2" charset="2"/>
              </a:rPr>
              <a:t>-IDF matches Edit distance Web </a:t>
            </a:r>
            <a:r>
              <a:rPr lang="en-US" dirty="0" err="1" smtClean="0">
                <a:sym typeface="Wingdings" pitchFamily="2" charset="2"/>
              </a:rPr>
              <a:t>seaches</a:t>
            </a:r>
            <a:endParaRPr lang="en-US" dirty="0" smtClean="0">
              <a:sym typeface="Wingdings" pitchFamily="2" charset="2"/>
            </a:endParaRPr>
          </a:p>
          <a:p>
            <a:endParaRPr lang="en-US" dirty="0" smtClean="0">
              <a:sym typeface="Wingdings" pitchFamily="2" charset="2"/>
            </a:endParaRPr>
          </a:p>
          <a:p>
            <a:pPr lvl="2"/>
            <a:endParaRPr lang="en-US" dirty="0" smtClean="0">
              <a:sym typeface="Wingdings" pitchFamily="2" charset="2"/>
            </a:endParaRPr>
          </a:p>
          <a:p>
            <a:pPr lvl="2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Supports multi-spectrum queries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000" i="1" dirty="0" smtClean="0"/>
              <a:t>Knowledge [Schema] should be like a pocket watch, surfaced only when needed; not like a wrist watch, always flaunted.</a:t>
            </a:r>
          </a:p>
          <a:p>
            <a:pPr>
              <a:buNone/>
            </a:pPr>
            <a:r>
              <a:rPr lang="en-US" sz="2000" i="1" dirty="0" smtClean="0"/>
              <a:t>							- </a:t>
            </a:r>
            <a:r>
              <a:rPr lang="en-US" sz="1800" dirty="0" smtClean="0"/>
              <a:t>A Bengali saying.</a:t>
            </a:r>
          </a:p>
          <a:p>
            <a:r>
              <a:rPr lang="en-US" dirty="0" smtClean="0"/>
              <a:t>Fully schema-aware: SQL, XML,…</a:t>
            </a:r>
          </a:p>
          <a:p>
            <a:r>
              <a:rPr lang="en-US" dirty="0" smtClean="0"/>
              <a:t>Schema-less: Keyword queries</a:t>
            </a:r>
            <a:endParaRPr lang="en-US" dirty="0" smtClean="0"/>
          </a:p>
          <a:p>
            <a:r>
              <a:rPr lang="en-US" dirty="0" smtClean="0"/>
              <a:t>Common-sense schema-aware</a:t>
            </a:r>
          </a:p>
          <a:p>
            <a:pPr lvl="1"/>
            <a:r>
              <a:rPr lang="en-US" dirty="0" smtClean="0"/>
              <a:t>User understands </a:t>
            </a:r>
            <a:r>
              <a:rPr lang="en-US" dirty="0" smtClean="0"/>
              <a:t>Is-a</a:t>
            </a:r>
            <a:r>
              <a:rPr lang="en-US" dirty="0" smtClean="0"/>
              <a:t>, </a:t>
            </a:r>
            <a:r>
              <a:rPr lang="en-US" dirty="0" smtClean="0"/>
              <a:t>Part-of</a:t>
            </a:r>
            <a:r>
              <a:rPr lang="en-US" dirty="0" smtClean="0"/>
              <a:t>, </a:t>
            </a:r>
            <a:r>
              <a:rPr lang="en-US" dirty="0" smtClean="0"/>
              <a:t>Properties</a:t>
            </a:r>
            <a:endParaRPr lang="en-US" dirty="0" smtClean="0"/>
          </a:p>
          <a:p>
            <a:pPr lvl="1"/>
            <a:r>
              <a:rPr lang="en-US" dirty="0" smtClean="0"/>
              <a:t>Use world knowledge </a:t>
            </a:r>
            <a:r>
              <a:rPr lang="en-US" dirty="0" smtClean="0"/>
              <a:t>(</a:t>
            </a:r>
            <a:r>
              <a:rPr lang="en-US" dirty="0" err="1" smtClean="0"/>
              <a:t>ontologies</a:t>
            </a:r>
            <a:r>
              <a:rPr lang="en-US" dirty="0" smtClean="0"/>
              <a:t>, word-nets, </a:t>
            </a:r>
            <a:r>
              <a:rPr lang="en-US" dirty="0" smtClean="0"/>
              <a:t>etc) </a:t>
            </a:r>
            <a:r>
              <a:rPr lang="en-US" dirty="0" smtClean="0"/>
              <a:t>to </a:t>
            </a:r>
            <a:r>
              <a:rPr lang="en-US" dirty="0" smtClean="0"/>
              <a:t>map both schema and content elements in the query</a:t>
            </a:r>
            <a:endParaRPr lang="en-US" dirty="0" smtClean="0"/>
          </a:p>
          <a:p>
            <a:pPr lvl="1"/>
            <a:r>
              <a:rPr lang="en-US" dirty="0" smtClean="0"/>
              <a:t>Can use limited rounds of user </a:t>
            </a:r>
            <a:r>
              <a:rPr lang="en-US" dirty="0" smtClean="0"/>
              <a:t>interaction</a:t>
            </a: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>
              <a:buNone/>
            </a:pPr>
            <a:r>
              <a:rPr lang="en-US" sz="2000" i="1" dirty="0" smtClean="0"/>
              <a:t>				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FONTSIZE" val="8"/>
  <p:tag name="DEFAULTWORDWRAP" val="0"/>
  <p:tag name="DEFAULTWIDTH" val="348"/>
  <p:tag name="DEFAULTHEIGHT" val="440"/>
  <p:tag name="FIRSTADMIN@8KFCIPTP1D8ACNDP" val="2778"/>
  <p:tag name="DEFAULTDISPLAYSOURCE" val="\documentclass{article}\pagestyle{empty}&#10;\begin{document}&#10;&#10;\end{document}&#10;"/>
  <p:tag name="EMBEDFONTS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DDENFONTSHAPE" val="true"/>
</p:tagLst>
</file>

<file path=ppt/theme/theme1.xml><?xml version="1.0" encoding="utf-8"?>
<a:theme xmlns:a="http://schemas.openxmlformats.org/drawingml/2006/main" name="SS_ResearchTalk">
  <a:themeElements>
    <a:clrScheme name="cornell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cornel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Arial" charset="0"/>
          </a:defRPr>
        </a:defPPr>
      </a:lstStyle>
    </a:lnDef>
  </a:objectDefaults>
  <a:extraClrSchemeLst>
    <a:extraClrScheme>
      <a:clrScheme name="cornell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rnell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rnell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rnell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rnell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rnell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rnell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SS_ResearchTalk</Template>
  <TotalTime>1462</TotalTime>
  <Words>283</Words>
  <Application>Microsoft Office PowerPoint</Application>
  <PresentationFormat>On-screen Show (4:3)</PresentationFormat>
  <Paragraphs>58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13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20" baseType="lpstr">
      <vt:lpstr>Arial</vt:lpstr>
      <vt:lpstr>Wingdings</vt:lpstr>
      <vt:lpstr>Tahoma</vt:lpstr>
      <vt:lpstr>CMR10</vt:lpstr>
      <vt:lpstr>CMMI7</vt:lpstr>
      <vt:lpstr>CMMI5</vt:lpstr>
      <vt:lpstr>CMSY7</vt:lpstr>
      <vt:lpstr>CMR7</vt:lpstr>
      <vt:lpstr>CMMI10</vt:lpstr>
      <vt:lpstr>CMSY10</vt:lpstr>
      <vt:lpstr>CMEX10</vt:lpstr>
      <vt:lpstr>CMBX7</vt:lpstr>
      <vt:lpstr>Calibri</vt:lpstr>
      <vt:lpstr>SS_ResearchTalk</vt:lpstr>
      <vt:lpstr>Let us build a platform for structure extraction and matching that ....</vt:lpstr>
      <vt:lpstr>Knows when it failed</vt:lpstr>
      <vt:lpstr>Seamlessly integrates rules, humans and statistics</vt:lpstr>
      <vt:lpstr>Treats models as first class objects</vt:lpstr>
      <vt:lpstr>Is selectively lazy</vt:lpstr>
      <vt:lpstr>Supports multi-spectrum queries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 living in the twilight  zone between structure and unstructured data.</dc:title>
  <dc:creator>admin</dc:creator>
  <cp:lastModifiedBy>admin</cp:lastModifiedBy>
  <cp:revision>12</cp:revision>
  <dcterms:created xsi:type="dcterms:W3CDTF">2008-05-23T06:46:08Z</dcterms:created>
  <dcterms:modified xsi:type="dcterms:W3CDTF">2008-05-29T14:59:38Z</dcterms:modified>
</cp:coreProperties>
</file>